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70"/>
  </p:notesMasterIdLst>
  <p:sldIdLst>
    <p:sldId id="256" r:id="rId2"/>
    <p:sldId id="266" r:id="rId3"/>
    <p:sldId id="287" r:id="rId4"/>
    <p:sldId id="267" r:id="rId5"/>
    <p:sldId id="268" r:id="rId6"/>
    <p:sldId id="259" r:id="rId7"/>
    <p:sldId id="286" r:id="rId8"/>
    <p:sldId id="269" r:id="rId9"/>
    <p:sldId id="278" r:id="rId10"/>
    <p:sldId id="283" r:id="rId11"/>
    <p:sldId id="284" r:id="rId12"/>
    <p:sldId id="285" r:id="rId13"/>
    <p:sldId id="270" r:id="rId14"/>
    <p:sldId id="271" r:id="rId15"/>
    <p:sldId id="272" r:id="rId16"/>
    <p:sldId id="276" r:id="rId17"/>
    <p:sldId id="273" r:id="rId18"/>
    <p:sldId id="274" r:id="rId19"/>
    <p:sldId id="275" r:id="rId20"/>
    <p:sldId id="279" r:id="rId21"/>
    <p:sldId id="280" r:id="rId22"/>
    <p:sldId id="281" r:id="rId23"/>
    <p:sldId id="260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261" r:id="rId68"/>
    <p:sldId id="263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41" autoAdjust="0"/>
    <p:restoredTop sz="94660"/>
  </p:normalViewPr>
  <p:slideViewPr>
    <p:cSldViewPr snapToGrid="0">
      <p:cViewPr>
        <p:scale>
          <a:sx n="75" d="100"/>
          <a:sy n="75" d="100"/>
        </p:scale>
        <p:origin x="2160" y="9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5BFBD-2AD0-4E61-A19F-D803C52D4991}" type="datetimeFigureOut">
              <a:rPr lang="en-US" smtClean="0"/>
              <a:t>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5F150-DBBB-41F7-894A-DA4757AF9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4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C99AF-FC5E-2E48-A348-7415AFB2EB1E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21956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C99AF-FC5E-2E48-A348-7415AFB2EB1E}" type="slidenum">
              <a:rPr lang="sv-SE" smtClean="0"/>
              <a:t>48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5408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C99AF-FC5E-2E48-A348-7415AFB2EB1E}" type="slidenum">
              <a:rPr lang="sv-SE" smtClean="0"/>
              <a:t>50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70131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C99AF-FC5E-2E48-A348-7415AFB2EB1E}" type="slidenum">
              <a:rPr lang="sv-SE" smtClean="0"/>
              <a:t>52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9170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C99AF-FC5E-2E48-A348-7415AFB2EB1E}" type="slidenum">
              <a:rPr lang="sv-SE" smtClean="0"/>
              <a:t>54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029862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C99AF-FC5E-2E48-A348-7415AFB2EB1E}" type="slidenum">
              <a:rPr lang="sv-SE" smtClean="0"/>
              <a:t>56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69744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C99AF-FC5E-2E48-A348-7415AFB2EB1E}" type="slidenum">
              <a:rPr lang="sv-SE" smtClean="0"/>
              <a:t>58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4595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C99AF-FC5E-2E48-A348-7415AFB2EB1E}" type="slidenum">
              <a:rPr lang="sv-SE" smtClean="0"/>
              <a:t>60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29559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C99AF-FC5E-2E48-A348-7415AFB2EB1E}" type="slidenum">
              <a:rPr lang="sv-SE" smtClean="0"/>
              <a:t>62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4396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C99AF-FC5E-2E48-A348-7415AFB2EB1E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20100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C99AF-FC5E-2E48-A348-7415AFB2EB1E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58255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C99AF-FC5E-2E48-A348-7415AFB2EB1E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14589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C99AF-FC5E-2E48-A348-7415AFB2EB1E}" type="slidenum">
              <a:rPr lang="sv-SE" smtClean="0"/>
              <a:t>37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6392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C99AF-FC5E-2E48-A348-7415AFB2EB1E}" type="slidenum">
              <a:rPr lang="sv-SE" smtClean="0"/>
              <a:t>40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4959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C99AF-FC5E-2E48-A348-7415AFB2EB1E}" type="slidenum">
              <a:rPr lang="sv-SE" smtClean="0"/>
              <a:t>41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8848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C99AF-FC5E-2E48-A348-7415AFB2EB1E}" type="slidenum">
              <a:rPr lang="sv-SE" smtClean="0"/>
              <a:t>44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16779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2C99AF-FC5E-2E48-A348-7415AFB2EB1E}" type="slidenum">
              <a:rPr lang="sv-SE" smtClean="0"/>
              <a:t>46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441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spc="3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ED139-0480-4198-83E2-68CE0B25BC9B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7CE23-3B6A-482C-9BEA-F32A9EB44C40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9C8FD-9717-4D78-9D01-4CBD0AC8CAE0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2BD47-5F5E-4508-9DFC-0021F20B392D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 spc="3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23E3-326B-4424-9A50-2CBB9CA4B2E5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09F6F-C437-48B6-80BB-8E50899C06AF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76D14-B85F-4865-804C-5734F9C85CDD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56C38-6601-4688-9146-5E61D8B04598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6061E-CDAE-49E3-92CB-288B639C3B6F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2800" b="1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E9851-4767-4B63-B36B-F772D06043F2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 baseline="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9A586-BE94-448D-BAE3-D5D323B9149F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294198"/>
            <a:ext cx="9692640" cy="1397124"/>
          </a:xfrm>
          <a:prstGeom prst="rect">
            <a:avLst/>
          </a:prstGeom>
        </p:spPr>
        <p:txBody>
          <a:bodyPr vert="horz" lIns="91440" tIns="27432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ADDEAF24-54CC-4408-99B3-A70A172EFF44}" type="datetimeFigureOut">
              <a:rPr lang="en-US" dirty="0"/>
              <a:t>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5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2000" kern="1200" spc="1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78024" y="-356616"/>
            <a:ext cx="9418320" cy="1271016"/>
          </a:xfrm>
        </p:spPr>
        <p:txBody>
          <a:bodyPr>
            <a:normAutofit/>
          </a:bodyPr>
          <a:lstStyle/>
          <a:p>
            <a:r>
              <a:rPr lang="sv-SE" sz="5400" dirty="0" err="1"/>
              <a:t>Blood</a:t>
            </a:r>
            <a:r>
              <a:rPr lang="sv-SE" sz="5400" dirty="0"/>
              <a:t> Atlas paper</a:t>
            </a:r>
            <a:endParaRPr lang="en-US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AE97F5-972B-474C-B312-7FA39629417C}"/>
              </a:ext>
            </a:extLst>
          </p:cNvPr>
          <p:cNvSpPr txBox="1"/>
          <p:nvPr/>
        </p:nvSpPr>
        <p:spPr>
          <a:xfrm>
            <a:off x="585216" y="1316736"/>
            <a:ext cx="11437747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Title: Atlas of the cells and proteins in human blood</a:t>
            </a:r>
          </a:p>
          <a:p>
            <a:endParaRPr lang="en-US" dirty="0"/>
          </a:p>
          <a:p>
            <a:r>
              <a:rPr lang="en-US" dirty="0"/>
              <a:t>Target journal: Science</a:t>
            </a:r>
          </a:p>
          <a:p>
            <a:endParaRPr lang="en-US" dirty="0"/>
          </a:p>
          <a:p>
            <a:r>
              <a:rPr lang="en-US" dirty="0"/>
              <a:t>Results (synopsis):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Single cell type analysis of human blood cells (Linn, Max)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Genome-wide classification of expression in human blood cell type (Linn, Max)</a:t>
            </a:r>
          </a:p>
          <a:p>
            <a:pPr marL="342900" indent="-342900">
              <a:buAutoNum type="arabicPeriod"/>
            </a:pPr>
            <a:r>
              <a:rPr lang="en-US" dirty="0"/>
              <a:t>The human blood cell type restricted genes – comparative analysis of blood cells (Linn, Max)</a:t>
            </a:r>
          </a:p>
          <a:p>
            <a:pPr marL="342900" indent="-342900">
              <a:buAutoNum type="arabicPeriod"/>
            </a:pPr>
            <a:r>
              <a:rPr lang="en-US" dirty="0"/>
              <a:t>Body-wide classification based on expression (including blood and extended brain regions) (Linn, Max)</a:t>
            </a:r>
          </a:p>
          <a:p>
            <a:pPr marL="342900" indent="-342900">
              <a:buAutoNum type="arabicPeriod"/>
            </a:pPr>
            <a:r>
              <a:rPr lang="en-US" dirty="0"/>
              <a:t>The tissue-restricted genes in human tissues and organs  (Linn, Max)</a:t>
            </a:r>
          </a:p>
          <a:p>
            <a:pPr marL="342900" indent="-342900">
              <a:buAutoNum type="arabicPeriod"/>
            </a:pPr>
            <a:r>
              <a:rPr lang="en-US" dirty="0"/>
              <a:t>Analysis of human blood using mass cytometry – immuno-validation of new blood markers (</a:t>
            </a:r>
            <a:r>
              <a:rPr lang="en-US" dirty="0" err="1"/>
              <a:t>Petter</a:t>
            </a:r>
            <a:r>
              <a:rPr lang="en-US" dirty="0"/>
              <a:t>)</a:t>
            </a:r>
          </a:p>
          <a:p>
            <a:pPr marL="342900" indent="-342900">
              <a:buAutoNum type="arabicPeriod"/>
            </a:pPr>
            <a:r>
              <a:rPr lang="en-US" dirty="0"/>
              <a:t>Mapping the human proteins in blood (Björn)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28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746" y="175398"/>
            <a:ext cx="6675120" cy="64774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ED5DA-3608-5646-891B-30BE370F6344}"/>
              </a:ext>
            </a:extLst>
          </p:cNvPr>
          <p:cNvSpPr txBox="1"/>
          <p:nvPr/>
        </p:nvSpPr>
        <p:spPr>
          <a:xfrm>
            <a:off x="649224" y="283464"/>
            <a:ext cx="1343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</a:t>
            </a:r>
            <a:r>
              <a:rPr lang="en-US" dirty="0" smtClean="0"/>
              <a:t>1G</a:t>
            </a:r>
            <a:endParaRPr lang="en-US" dirty="0"/>
          </a:p>
          <a:p>
            <a:r>
              <a:rPr lang="en-US" dirty="0"/>
              <a:t>(chapter 2)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29" y="1404851"/>
            <a:ext cx="3857517" cy="339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83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E3ED5DA-3608-5646-891B-30BE370F6344}"/>
              </a:ext>
            </a:extLst>
          </p:cNvPr>
          <p:cNvSpPr txBox="1"/>
          <p:nvPr/>
        </p:nvSpPr>
        <p:spPr>
          <a:xfrm>
            <a:off x="649224" y="283464"/>
            <a:ext cx="1343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</a:t>
            </a:r>
            <a:r>
              <a:rPr lang="en-US" dirty="0" smtClean="0"/>
              <a:t>1H</a:t>
            </a:r>
            <a:endParaRPr lang="en-US" dirty="0"/>
          </a:p>
          <a:p>
            <a:r>
              <a:rPr lang="en-US" dirty="0"/>
              <a:t>(chapter 2)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753" y="140575"/>
            <a:ext cx="6549044" cy="64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93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36700" y="540312"/>
            <a:ext cx="9436101" cy="6152588"/>
            <a:chOff x="2576238" y="1373120"/>
            <a:chExt cx="12612249" cy="822352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995"/>
            <a:stretch/>
          </p:blipFill>
          <p:spPr>
            <a:xfrm>
              <a:off x="7181840" y="1373120"/>
              <a:ext cx="7955722" cy="411176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439"/>
            <a:stretch/>
          </p:blipFill>
          <p:spPr>
            <a:xfrm>
              <a:off x="7181840" y="5484881"/>
              <a:ext cx="8006647" cy="4111761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78" r="20000"/>
            <a:stretch/>
          </p:blipFill>
          <p:spPr>
            <a:xfrm>
              <a:off x="2847834" y="1373120"/>
              <a:ext cx="5991366" cy="411176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07" r="18334"/>
            <a:stretch/>
          </p:blipFill>
          <p:spPr>
            <a:xfrm>
              <a:off x="2576238" y="5484880"/>
              <a:ext cx="6415362" cy="411176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E3ED5DA-3608-5646-891B-30BE370F6344}"/>
              </a:ext>
            </a:extLst>
          </p:cNvPr>
          <p:cNvSpPr txBox="1"/>
          <p:nvPr/>
        </p:nvSpPr>
        <p:spPr>
          <a:xfrm>
            <a:off x="649224" y="283464"/>
            <a:ext cx="1343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</a:t>
            </a:r>
            <a:r>
              <a:rPr lang="en-US" dirty="0" smtClean="0"/>
              <a:t>1I</a:t>
            </a:r>
            <a:endParaRPr lang="en-US" dirty="0"/>
          </a:p>
          <a:p>
            <a:r>
              <a:rPr lang="en-US" dirty="0"/>
              <a:t>(chapter 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20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874294-C161-4648-8355-55B5F9D41B63}"/>
              </a:ext>
            </a:extLst>
          </p:cNvPr>
          <p:cNvSpPr/>
          <p:nvPr/>
        </p:nvSpPr>
        <p:spPr>
          <a:xfrm>
            <a:off x="554911" y="14716"/>
            <a:ext cx="13436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Fig. 2A </a:t>
            </a:r>
          </a:p>
          <a:p>
            <a:r>
              <a:rPr lang="en-US" dirty="0"/>
              <a:t>(chapter 4)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D72433-837E-024E-978F-EFC982B0A6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600" y="1104900"/>
            <a:ext cx="9187160" cy="535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9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874294-C161-4648-8355-55B5F9D41B63}"/>
              </a:ext>
            </a:extLst>
          </p:cNvPr>
          <p:cNvSpPr/>
          <p:nvPr/>
        </p:nvSpPr>
        <p:spPr>
          <a:xfrm>
            <a:off x="554911" y="14716"/>
            <a:ext cx="13436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Fig. 2B </a:t>
            </a:r>
          </a:p>
          <a:p>
            <a:r>
              <a:rPr lang="en-US" dirty="0"/>
              <a:t>(chapter 4)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03934-5CAF-0844-A334-83B861CA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080" y="199382"/>
            <a:ext cx="5912399" cy="589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70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874294-C161-4648-8355-55B5F9D41B63}"/>
              </a:ext>
            </a:extLst>
          </p:cNvPr>
          <p:cNvSpPr/>
          <p:nvPr/>
        </p:nvSpPr>
        <p:spPr>
          <a:xfrm>
            <a:off x="554911" y="14716"/>
            <a:ext cx="13436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Fig. 2C </a:t>
            </a:r>
          </a:p>
          <a:p>
            <a:r>
              <a:rPr lang="en-US" dirty="0"/>
              <a:t>(chapter 4)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8FF1DF-117A-0E48-A4A5-8E0D175F5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3830" y="344816"/>
            <a:ext cx="5857978" cy="556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7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874294-C161-4648-8355-55B5F9D41B63}"/>
              </a:ext>
            </a:extLst>
          </p:cNvPr>
          <p:cNvSpPr/>
          <p:nvPr/>
        </p:nvSpPr>
        <p:spPr>
          <a:xfrm>
            <a:off x="554911" y="14716"/>
            <a:ext cx="13436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Fig. 2E </a:t>
            </a:r>
          </a:p>
          <a:p>
            <a:r>
              <a:rPr lang="en-US" dirty="0"/>
              <a:t>(chapter 4)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CA101DC-2524-0A4D-8B62-C3FA2B62F6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484793"/>
              </p:ext>
            </p:extLst>
          </p:nvPr>
        </p:nvGraphicFramePr>
        <p:xfrm>
          <a:off x="568411" y="1396399"/>
          <a:ext cx="10552670" cy="40932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67053">
                  <a:extLst>
                    <a:ext uri="{9D8B030D-6E8A-4147-A177-3AD203B41FA5}">
                      <a16:colId xmlns:a16="http://schemas.microsoft.com/office/drawing/2014/main" val="229303992"/>
                    </a:ext>
                  </a:extLst>
                </a:gridCol>
                <a:gridCol w="1214114">
                  <a:extLst>
                    <a:ext uri="{9D8B030D-6E8A-4147-A177-3AD203B41FA5}">
                      <a16:colId xmlns:a16="http://schemas.microsoft.com/office/drawing/2014/main" val="1571093407"/>
                    </a:ext>
                  </a:extLst>
                </a:gridCol>
                <a:gridCol w="1359244">
                  <a:extLst>
                    <a:ext uri="{9D8B030D-6E8A-4147-A177-3AD203B41FA5}">
                      <a16:colId xmlns:a16="http://schemas.microsoft.com/office/drawing/2014/main" val="2936775364"/>
                    </a:ext>
                  </a:extLst>
                </a:gridCol>
                <a:gridCol w="1359243">
                  <a:extLst>
                    <a:ext uri="{9D8B030D-6E8A-4147-A177-3AD203B41FA5}">
                      <a16:colId xmlns:a16="http://schemas.microsoft.com/office/drawing/2014/main" val="3504848450"/>
                    </a:ext>
                  </a:extLst>
                </a:gridCol>
                <a:gridCol w="1099751">
                  <a:extLst>
                    <a:ext uri="{9D8B030D-6E8A-4147-A177-3AD203B41FA5}">
                      <a16:colId xmlns:a16="http://schemas.microsoft.com/office/drawing/2014/main" val="1398906842"/>
                    </a:ext>
                  </a:extLst>
                </a:gridCol>
                <a:gridCol w="1606379">
                  <a:extLst>
                    <a:ext uri="{9D8B030D-6E8A-4147-A177-3AD203B41FA5}">
                      <a16:colId xmlns:a16="http://schemas.microsoft.com/office/drawing/2014/main" val="3595678148"/>
                    </a:ext>
                  </a:extLst>
                </a:gridCol>
                <a:gridCol w="1346886">
                  <a:extLst>
                    <a:ext uri="{9D8B030D-6E8A-4147-A177-3AD203B41FA5}">
                      <a16:colId xmlns:a16="http://schemas.microsoft.com/office/drawing/2014/main" val="3041204389"/>
                    </a:ext>
                  </a:extLst>
                </a:gridCol>
              </a:tblGrid>
              <a:tr h="691893"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b="1" u="none" strike="noStrike" dirty="0" err="1">
                          <a:effectLst/>
                        </a:rPr>
                        <a:t>Tissue</a:t>
                      </a:r>
                      <a:r>
                        <a:rPr lang="sv-SE" sz="1800" b="1" u="none" strike="noStrike" dirty="0">
                          <a:effectLst/>
                        </a:rPr>
                        <a:t> </a:t>
                      </a:r>
                      <a:r>
                        <a:rPr lang="sv-SE" sz="1800" b="1" u="none" strike="noStrike" dirty="0" err="1">
                          <a:effectLst/>
                        </a:rPr>
                        <a:t>specificity</a:t>
                      </a:r>
                      <a:endParaRPr lang="sv-S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>
                          <a:effectLst/>
                        </a:rPr>
                        <a:t>Single</a:t>
                      </a:r>
                      <a:endParaRPr lang="sv-S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>
                          <a:effectLst/>
                        </a:rPr>
                        <a:t>In some</a:t>
                      </a:r>
                      <a:endParaRPr lang="sv-S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dirty="0">
                          <a:effectLst/>
                        </a:rPr>
                        <a:t>In </a:t>
                      </a:r>
                      <a:r>
                        <a:rPr lang="sv-SE" sz="1800" u="none" strike="noStrike" dirty="0" err="1">
                          <a:effectLst/>
                        </a:rPr>
                        <a:t>many</a:t>
                      </a:r>
                      <a:endParaRPr lang="sv-S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>
                          <a:effectLst/>
                        </a:rPr>
                        <a:t>In all</a:t>
                      </a:r>
                      <a:endParaRPr lang="sv-SE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dirty="0">
                          <a:effectLst/>
                        </a:rPr>
                        <a:t>Not </a:t>
                      </a:r>
                      <a:r>
                        <a:rPr lang="sv-SE" sz="1800" u="none" strike="noStrike" dirty="0" err="1">
                          <a:effectLst/>
                        </a:rPr>
                        <a:t>detected</a:t>
                      </a:r>
                      <a:endParaRPr lang="sv-S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dirty="0">
                          <a:effectLst/>
                        </a:rPr>
                        <a:t>Total</a:t>
                      </a:r>
                      <a:endParaRPr lang="sv-SE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996064"/>
                  </a:ext>
                </a:extLst>
              </a:tr>
              <a:tr h="566894"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>
                          <a:effectLst/>
                        </a:rPr>
                        <a:t>Tissue enriched</a:t>
                      </a:r>
                      <a:endParaRPr lang="sv-S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599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1114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480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72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0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 dirty="0">
                          <a:effectLst/>
                        </a:rPr>
                        <a:t>2265</a:t>
                      </a:r>
                      <a:endParaRPr lang="sv-SE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657272"/>
                  </a:ext>
                </a:extLst>
              </a:tr>
              <a:tr h="566894"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>
                          <a:effectLst/>
                        </a:rPr>
                        <a:t>Group enriched</a:t>
                      </a:r>
                      <a:endParaRPr lang="sv-S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0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921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348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30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0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1299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761245"/>
                  </a:ext>
                </a:extLst>
              </a:tr>
              <a:tr h="566894"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>
                          <a:effectLst/>
                        </a:rPr>
                        <a:t>Tissue enhanced</a:t>
                      </a:r>
                      <a:endParaRPr lang="sv-S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94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1312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3182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912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0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5500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2071220"/>
                  </a:ext>
                </a:extLst>
              </a:tr>
              <a:tr h="566894"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>
                          <a:effectLst/>
                        </a:rPr>
                        <a:t>Low tissue specificity</a:t>
                      </a:r>
                      <a:endParaRPr lang="sv-S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19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83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2201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8186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0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 dirty="0">
                          <a:effectLst/>
                        </a:rPr>
                        <a:t>10489</a:t>
                      </a:r>
                      <a:endParaRPr lang="sv-SE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5526594"/>
                  </a:ext>
                </a:extLst>
              </a:tr>
              <a:tr h="566894"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dirty="0">
                          <a:effectLst/>
                        </a:rPr>
                        <a:t>Not </a:t>
                      </a:r>
                      <a:r>
                        <a:rPr lang="sv-SE" sz="1800" u="none" strike="noStrike" dirty="0" err="1">
                          <a:effectLst/>
                        </a:rPr>
                        <a:t>detected</a:t>
                      </a:r>
                      <a:endParaRPr lang="sv-SE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0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0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0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0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117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117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826992"/>
                  </a:ext>
                </a:extLst>
              </a:tr>
              <a:tr h="566894"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>
                          <a:effectLst/>
                        </a:rPr>
                        <a:t>Grand Total</a:t>
                      </a:r>
                      <a:endParaRPr lang="sv-SE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712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3430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6211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9200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>
                          <a:effectLst/>
                        </a:rPr>
                        <a:t>117</a:t>
                      </a:r>
                      <a:endParaRPr lang="sv-SE" sz="1800" b="0" i="0" u="none" strike="noStrike" baseline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sv-SE" sz="1800" u="none" strike="noStrike" baseline="0" dirty="0">
                          <a:effectLst/>
                        </a:rPr>
                        <a:t>19670</a:t>
                      </a:r>
                      <a:endParaRPr lang="sv-SE" sz="18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56711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698CE63-ECEF-E346-B6E8-AA90F9333410}"/>
              </a:ext>
            </a:extLst>
          </p:cNvPr>
          <p:cNvSpPr txBox="1"/>
          <p:nvPr/>
        </p:nvSpPr>
        <p:spPr>
          <a:xfrm>
            <a:off x="3182112" y="1027067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Tissue distribution</a:t>
            </a:r>
          </a:p>
        </p:txBody>
      </p:sp>
    </p:spTree>
    <p:extLst>
      <p:ext uri="{BB962C8B-B14F-4D97-AF65-F5344CB8AC3E}">
        <p14:creationId xmlns:p14="http://schemas.microsoft.com/office/powerpoint/2010/main" val="5986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874294-C161-4648-8355-55B5F9D41B63}"/>
              </a:ext>
            </a:extLst>
          </p:cNvPr>
          <p:cNvSpPr/>
          <p:nvPr/>
        </p:nvSpPr>
        <p:spPr>
          <a:xfrm>
            <a:off x="554911" y="14716"/>
            <a:ext cx="13436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Fig. 2D </a:t>
            </a:r>
          </a:p>
          <a:p>
            <a:r>
              <a:rPr lang="en-US" dirty="0"/>
              <a:t>(chapter 5)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84F060-7F8A-854E-B307-7BA735EB5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528" y="384048"/>
            <a:ext cx="5705855" cy="566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1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F69341-D86C-6A4A-AB10-D1ABFA5E7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4716"/>
            <a:ext cx="6670073" cy="67283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874294-C161-4648-8355-55B5F9D41B63}"/>
              </a:ext>
            </a:extLst>
          </p:cNvPr>
          <p:cNvSpPr/>
          <p:nvPr/>
        </p:nvSpPr>
        <p:spPr>
          <a:xfrm>
            <a:off x="554911" y="14716"/>
            <a:ext cx="13436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Fig. 2F </a:t>
            </a:r>
          </a:p>
          <a:p>
            <a:r>
              <a:rPr lang="en-US" dirty="0"/>
              <a:t>(chapter 5)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918" r="-1"/>
          <a:stretch/>
        </p:blipFill>
        <p:spPr>
          <a:xfrm>
            <a:off x="7773119" y="349135"/>
            <a:ext cx="3100112" cy="31288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082" y="3545153"/>
            <a:ext cx="3103836" cy="30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01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874294-C161-4648-8355-55B5F9D41B63}"/>
              </a:ext>
            </a:extLst>
          </p:cNvPr>
          <p:cNvSpPr/>
          <p:nvPr/>
        </p:nvSpPr>
        <p:spPr>
          <a:xfrm>
            <a:off x="554911" y="14716"/>
            <a:ext cx="13436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Fig. 2G </a:t>
            </a:r>
          </a:p>
          <a:p>
            <a:r>
              <a:rPr lang="en-US" dirty="0"/>
              <a:t>(chapter 5)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16056-1DBA-214D-8104-7F4467458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549" y="392361"/>
            <a:ext cx="9080737" cy="607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8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35" y="348852"/>
            <a:ext cx="6918160" cy="6088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7D7E1C-58FD-BC42-9635-3E2C91950A82}"/>
              </a:ext>
            </a:extLst>
          </p:cNvPr>
          <p:cNvSpPr txBox="1"/>
          <p:nvPr/>
        </p:nvSpPr>
        <p:spPr>
          <a:xfrm>
            <a:off x="649224" y="283464"/>
            <a:ext cx="1343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1A </a:t>
            </a:r>
          </a:p>
          <a:p>
            <a:r>
              <a:rPr lang="en-US" dirty="0"/>
              <a:t>(chapter 1)</a:t>
            </a:r>
          </a:p>
        </p:txBody>
      </p:sp>
    </p:spTree>
    <p:extLst>
      <p:ext uri="{BB962C8B-B14F-4D97-AF65-F5344CB8AC3E}">
        <p14:creationId xmlns:p14="http://schemas.microsoft.com/office/powerpoint/2010/main" val="57386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85"/>
          <a:stretch/>
        </p:blipFill>
        <p:spPr>
          <a:xfrm>
            <a:off x="1359568" y="390698"/>
            <a:ext cx="9702767" cy="646730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874294-C161-4648-8355-55B5F9D41B63}"/>
              </a:ext>
            </a:extLst>
          </p:cNvPr>
          <p:cNvSpPr/>
          <p:nvPr/>
        </p:nvSpPr>
        <p:spPr>
          <a:xfrm>
            <a:off x="554911" y="14716"/>
            <a:ext cx="13436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Fig. </a:t>
            </a:r>
            <a:r>
              <a:rPr lang="en-US" dirty="0" smtClean="0"/>
              <a:t>2H </a:t>
            </a:r>
            <a:endParaRPr lang="en-US" dirty="0"/>
          </a:p>
          <a:p>
            <a:r>
              <a:rPr lang="en-US" dirty="0"/>
              <a:t>(chapter 5)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07135" y="74814"/>
            <a:ext cx="4156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Median expression of group enriched genes (in x-axis cells) in other cells (in y-axis)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30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353" y="444146"/>
            <a:ext cx="9506285" cy="637012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874294-C161-4648-8355-55B5F9D41B63}"/>
              </a:ext>
            </a:extLst>
          </p:cNvPr>
          <p:cNvSpPr/>
          <p:nvPr/>
        </p:nvSpPr>
        <p:spPr>
          <a:xfrm>
            <a:off x="554911" y="14716"/>
            <a:ext cx="13436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Fig. </a:t>
            </a:r>
            <a:r>
              <a:rPr lang="en-US" dirty="0" smtClean="0"/>
              <a:t>2I </a:t>
            </a:r>
            <a:endParaRPr lang="en-US" dirty="0"/>
          </a:p>
          <a:p>
            <a:r>
              <a:rPr lang="en-US" dirty="0"/>
              <a:t>(chapter 5)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07135" y="74814"/>
            <a:ext cx="415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Expression of group enriched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6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44146"/>
            <a:ext cx="9437687" cy="63148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874294-C161-4648-8355-55B5F9D41B63}"/>
              </a:ext>
            </a:extLst>
          </p:cNvPr>
          <p:cNvSpPr/>
          <p:nvPr/>
        </p:nvSpPr>
        <p:spPr>
          <a:xfrm>
            <a:off x="554911" y="14716"/>
            <a:ext cx="13436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Fig. </a:t>
            </a:r>
            <a:r>
              <a:rPr lang="en-US" dirty="0" smtClean="0"/>
              <a:t>2J </a:t>
            </a:r>
            <a:endParaRPr lang="en-US" dirty="0"/>
          </a:p>
          <a:p>
            <a:r>
              <a:rPr lang="en-US" dirty="0"/>
              <a:t>(chapter 5)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07135" y="74814"/>
            <a:ext cx="4156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Expression of tissue enriched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33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14997" y="218436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Figure 3. Comparison of blood cell type classification and whole body classification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/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A. Circus plot med elevated genes (3+3)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B. Compare bone marrow + blood + lymphoid tissues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C. Blood differentiation (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Dseq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etc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/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96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781A66-88D3-5342-A4E3-61711F820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7686"/>
            <a:ext cx="6174881" cy="56653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323C25-C188-1541-AA6D-B34F4C64BD97}"/>
              </a:ext>
            </a:extLst>
          </p:cNvPr>
          <p:cNvSpPr txBox="1"/>
          <p:nvPr/>
        </p:nvSpPr>
        <p:spPr>
          <a:xfrm>
            <a:off x="179614" y="0"/>
            <a:ext cx="555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B_cells</a:t>
            </a:r>
            <a:r>
              <a:rPr lang="sv-SE" sz="3600" dirty="0"/>
              <a:t> vs </a:t>
            </a:r>
            <a:r>
              <a:rPr lang="sv-SE" sz="3600" dirty="0" err="1"/>
              <a:t>T_cells</a:t>
            </a:r>
            <a:endParaRPr lang="sv-SE" sz="3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FF2CA8-110F-524A-BD7C-4037929D61B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CE4099F-1F4D-8E43-B176-D04AEE47F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167" y="1207687"/>
            <a:ext cx="6126833" cy="537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82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10CAC32-3904-F046-A57F-5A8980B42CFC}"/>
              </a:ext>
            </a:extLst>
          </p:cNvPr>
          <p:cNvSpPr txBox="1"/>
          <p:nvPr/>
        </p:nvSpPr>
        <p:spPr>
          <a:xfrm>
            <a:off x="179614" y="0"/>
            <a:ext cx="555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B_cells</a:t>
            </a:r>
            <a:r>
              <a:rPr lang="sv-SE" sz="3600" dirty="0"/>
              <a:t> vs </a:t>
            </a:r>
            <a:r>
              <a:rPr lang="sv-SE" sz="3600" dirty="0" err="1"/>
              <a:t>T_cells</a:t>
            </a:r>
            <a:endParaRPr lang="sv-SE" sz="3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B46810-0A8B-7C45-AF19-A160A73421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FDBEB4D-A224-5C46-B67C-429BBEAA7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726" y="885113"/>
            <a:ext cx="5914274" cy="5817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982463-72FE-504B-9256-F3032B671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8753"/>
            <a:ext cx="6213398" cy="607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3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693C4-7247-2944-9CF6-C6BE25D49230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F6EF3C2-7216-AE4F-B06F-4669A41EC968}"/>
              </a:ext>
            </a:extLst>
          </p:cNvPr>
          <p:cNvSpPr txBox="1"/>
          <p:nvPr/>
        </p:nvSpPr>
        <p:spPr>
          <a:xfrm>
            <a:off x="179614" y="0"/>
            <a:ext cx="555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B_cells</a:t>
            </a:r>
            <a:r>
              <a:rPr lang="sv-SE" sz="3600" dirty="0"/>
              <a:t> vs </a:t>
            </a:r>
            <a:r>
              <a:rPr lang="sv-SE" sz="3600" dirty="0" err="1"/>
              <a:t>T_cells</a:t>
            </a:r>
            <a:endParaRPr lang="sv-SE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527428-1752-A044-8B83-3E14D7C23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1391"/>
            <a:ext cx="5999845" cy="5711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0AD805-AD35-4449-91CC-493F298D6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118" y="861390"/>
            <a:ext cx="6006105" cy="57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9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0BAC69-2235-E145-887E-23606384E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603" y="817052"/>
            <a:ext cx="7985528" cy="60409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6DD56F-A0F7-7646-947D-8254AFBE212C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CF8ACBE-A188-124F-82F3-7C27680FB11D}"/>
              </a:ext>
            </a:extLst>
          </p:cNvPr>
          <p:cNvSpPr txBox="1"/>
          <p:nvPr/>
        </p:nvSpPr>
        <p:spPr>
          <a:xfrm>
            <a:off x="179614" y="0"/>
            <a:ext cx="1201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B_cells</a:t>
            </a:r>
            <a:r>
              <a:rPr lang="sv-SE" sz="3600" dirty="0"/>
              <a:t> vs </a:t>
            </a:r>
            <a:r>
              <a:rPr lang="sv-SE" sz="3600" dirty="0" err="1"/>
              <a:t>T_cells</a:t>
            </a:r>
            <a:endParaRPr lang="sv-SE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9ED05-93D0-064C-AA2F-70BC18EC3C6F}"/>
              </a:ext>
            </a:extLst>
          </p:cNvPr>
          <p:cNvSpPr txBox="1"/>
          <p:nvPr/>
        </p:nvSpPr>
        <p:spPr>
          <a:xfrm>
            <a:off x="498635" y="3846332"/>
            <a:ext cx="2728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/>
              <a:t>One</a:t>
            </a:r>
            <a:r>
              <a:rPr lang="sv-SE" sz="2400" dirty="0"/>
              <a:t> </a:t>
            </a:r>
            <a:r>
              <a:rPr lang="sv-SE" sz="2400" dirty="0" err="1"/>
              <a:t>example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sig KEGG </a:t>
            </a:r>
            <a:r>
              <a:rPr lang="sv-SE" sz="2400" dirty="0" err="1"/>
              <a:t>pathways</a:t>
            </a:r>
            <a:r>
              <a:rPr lang="sv-SE" sz="2400" dirty="0"/>
              <a:t> from gage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B2D3F8-EDB2-D843-A486-B16583B25DF6}"/>
              </a:ext>
            </a:extLst>
          </p:cNvPr>
          <p:cNvSpPr txBox="1"/>
          <p:nvPr/>
        </p:nvSpPr>
        <p:spPr>
          <a:xfrm>
            <a:off x="498635" y="1292662"/>
            <a:ext cx="3507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GAGE (Generally Applicable Gene-set Enrichment ) </a:t>
            </a:r>
            <a:r>
              <a:rPr lang="en-US" sz="2400" dirty="0" err="1"/>
              <a:t>anlaysis</a:t>
            </a: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139279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B8018B-E08E-7C40-BA62-2B81E8BDA17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C5966A8-B739-F24E-8607-A2EF7FA6A0B6}"/>
              </a:ext>
            </a:extLst>
          </p:cNvPr>
          <p:cNvSpPr txBox="1"/>
          <p:nvPr/>
        </p:nvSpPr>
        <p:spPr>
          <a:xfrm>
            <a:off x="179614" y="0"/>
            <a:ext cx="1201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B_cells</a:t>
            </a:r>
            <a:r>
              <a:rPr lang="sv-SE" sz="3600" dirty="0"/>
              <a:t> vs </a:t>
            </a:r>
            <a:r>
              <a:rPr lang="sv-SE" sz="3600" dirty="0" err="1"/>
              <a:t>T_cells</a:t>
            </a:r>
            <a:endParaRPr lang="sv-SE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56B9B1-57AB-774C-A72C-068D46ACB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52" y="760381"/>
            <a:ext cx="6176695" cy="6097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D1C6C5-9AD6-0640-BE8F-92BB6BCA177B}"/>
              </a:ext>
            </a:extLst>
          </p:cNvPr>
          <p:cNvSpPr txBox="1"/>
          <p:nvPr/>
        </p:nvSpPr>
        <p:spPr>
          <a:xfrm>
            <a:off x="8124668" y="3148330"/>
            <a:ext cx="2728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/>
              <a:t>GO </a:t>
            </a:r>
            <a:r>
              <a:rPr lang="sv-SE" sz="2400" dirty="0" err="1"/>
              <a:t>result</a:t>
            </a:r>
            <a:r>
              <a:rPr lang="sv-SE" sz="2400" dirty="0"/>
              <a:t> from gage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844F6-F148-A84F-A874-7619E3DB3A5E}"/>
              </a:ext>
            </a:extLst>
          </p:cNvPr>
          <p:cNvSpPr txBox="1"/>
          <p:nvPr/>
        </p:nvSpPr>
        <p:spPr>
          <a:xfrm>
            <a:off x="8124668" y="1412583"/>
            <a:ext cx="3507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GAGE (Generally Applicable Gene-set Enrichment ) </a:t>
            </a:r>
            <a:r>
              <a:rPr lang="en-US" sz="2400" dirty="0" err="1"/>
              <a:t>anlaysis</a:t>
            </a: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223483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F9887CC-06FA-004E-BBA4-A70D53D45980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68023DC-90BA-1D4B-88C5-18A5854C708C}"/>
              </a:ext>
            </a:extLst>
          </p:cNvPr>
          <p:cNvSpPr txBox="1"/>
          <p:nvPr/>
        </p:nvSpPr>
        <p:spPr>
          <a:xfrm>
            <a:off x="179614" y="0"/>
            <a:ext cx="1201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B_cells</a:t>
            </a:r>
            <a:r>
              <a:rPr lang="sv-SE" sz="3600" dirty="0"/>
              <a:t> vs </a:t>
            </a:r>
            <a:r>
              <a:rPr lang="sv-SE" sz="3600" dirty="0" err="1"/>
              <a:t>T_cells</a:t>
            </a:r>
            <a:endParaRPr lang="sv-SE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A2B371-3BA8-584D-930E-1ADB2C6C7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25" y="810701"/>
            <a:ext cx="6001397" cy="5942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0D21F-DC93-9347-B71E-76C3E6411761}"/>
              </a:ext>
            </a:extLst>
          </p:cNvPr>
          <p:cNvSpPr txBox="1"/>
          <p:nvPr/>
        </p:nvSpPr>
        <p:spPr>
          <a:xfrm>
            <a:off x="7405141" y="2827777"/>
            <a:ext cx="45270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 err="1"/>
              <a:t>DEGs</a:t>
            </a:r>
            <a:r>
              <a:rPr lang="sv-SE" sz="2800" dirty="0"/>
              <a:t> KEGG </a:t>
            </a:r>
            <a:r>
              <a:rPr lang="sv-SE" sz="2800" dirty="0" err="1"/>
              <a:t>enrichment</a:t>
            </a:r>
            <a:r>
              <a:rPr lang="sv-SE" sz="2800" dirty="0"/>
              <a:t> </a:t>
            </a:r>
            <a:r>
              <a:rPr lang="sv-SE" sz="2800" dirty="0" err="1"/>
              <a:t>anlaysis</a:t>
            </a:r>
            <a:r>
              <a:rPr lang="sv-SE" sz="2800" dirty="0"/>
              <a:t> (</a:t>
            </a:r>
            <a:r>
              <a:rPr lang="sv-SE" sz="2800" dirty="0" err="1"/>
              <a:t>top</a:t>
            </a:r>
            <a:r>
              <a:rPr lang="sv-SE" sz="2800" dirty="0"/>
              <a:t> 30)</a:t>
            </a:r>
          </a:p>
        </p:txBody>
      </p:sp>
    </p:spTree>
    <p:extLst>
      <p:ext uri="{BB962C8B-B14F-4D97-AF65-F5344CB8AC3E}">
        <p14:creationId xmlns:p14="http://schemas.microsoft.com/office/powerpoint/2010/main" val="125133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3F0721-BDDE-C44C-97F0-6B153B7A15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213" y="866735"/>
            <a:ext cx="8147187" cy="561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2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BEF912-4F13-6C42-865B-D3FE6BFBE18B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0F132F5-B5A6-244D-AE6F-9FEE43297BFD}"/>
              </a:ext>
            </a:extLst>
          </p:cNvPr>
          <p:cNvSpPr txBox="1"/>
          <p:nvPr/>
        </p:nvSpPr>
        <p:spPr>
          <a:xfrm>
            <a:off x="179614" y="0"/>
            <a:ext cx="12012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B_cells</a:t>
            </a:r>
            <a:r>
              <a:rPr lang="sv-SE" sz="3600" dirty="0"/>
              <a:t> vs </a:t>
            </a:r>
            <a:r>
              <a:rPr lang="sv-SE" sz="3600" dirty="0" err="1"/>
              <a:t>T_cells</a:t>
            </a:r>
            <a:endParaRPr lang="sv-SE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639F5-0915-C44E-BF9F-8F5A2CB2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810" y="917907"/>
            <a:ext cx="5581104" cy="5565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A37EEB-36CB-A94B-AF96-73B8A5D52265}"/>
              </a:ext>
            </a:extLst>
          </p:cNvPr>
          <p:cNvSpPr txBox="1"/>
          <p:nvPr/>
        </p:nvSpPr>
        <p:spPr>
          <a:xfrm>
            <a:off x="6585679" y="2746469"/>
            <a:ext cx="56063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 err="1"/>
              <a:t>DEGs</a:t>
            </a:r>
            <a:r>
              <a:rPr lang="sv-SE" sz="2800" dirty="0"/>
              <a:t> GO (BP/MF/CC) </a:t>
            </a:r>
            <a:r>
              <a:rPr lang="sv-SE" sz="2800" dirty="0" err="1"/>
              <a:t>enrichment</a:t>
            </a:r>
            <a:r>
              <a:rPr lang="sv-SE" sz="2800" dirty="0"/>
              <a:t> </a:t>
            </a:r>
            <a:r>
              <a:rPr lang="sv-SE" sz="2800" dirty="0" err="1"/>
              <a:t>anlaysis</a:t>
            </a:r>
            <a:r>
              <a:rPr lang="sv-SE" sz="2800" dirty="0"/>
              <a:t> (</a:t>
            </a:r>
            <a:r>
              <a:rPr lang="sv-SE" sz="2800" dirty="0" err="1"/>
              <a:t>top</a:t>
            </a:r>
            <a:r>
              <a:rPr lang="sv-SE" sz="2800" dirty="0"/>
              <a:t> 30)</a:t>
            </a:r>
          </a:p>
        </p:txBody>
      </p:sp>
    </p:spTree>
    <p:extLst>
      <p:ext uri="{BB962C8B-B14F-4D97-AF65-F5344CB8AC3E}">
        <p14:creationId xmlns:p14="http://schemas.microsoft.com/office/powerpoint/2010/main" val="79225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07C626-2558-4946-9C49-6E55115F3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8074"/>
            <a:ext cx="6087779" cy="59599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E75972-42CD-054D-868C-CD3EF0777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779" y="881743"/>
            <a:ext cx="6087722" cy="59762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0CAC32-3904-F046-A57F-5A8980B42CFC}"/>
              </a:ext>
            </a:extLst>
          </p:cNvPr>
          <p:cNvSpPr txBox="1"/>
          <p:nvPr/>
        </p:nvSpPr>
        <p:spPr>
          <a:xfrm>
            <a:off x="179614" y="0"/>
            <a:ext cx="555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/>
              <a:t>Naive_cd4 vs memory_cd4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B46810-0A8B-7C45-AF19-A160A73421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94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39FD00-6666-BA4F-A89A-E3452FDD4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3" y="858949"/>
            <a:ext cx="6076287" cy="5779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C034DB-5281-4A41-AAED-3784F11DB2A7}"/>
              </a:ext>
            </a:extLst>
          </p:cNvPr>
          <p:cNvSpPr txBox="1"/>
          <p:nvPr/>
        </p:nvSpPr>
        <p:spPr>
          <a:xfrm>
            <a:off x="179614" y="0"/>
            <a:ext cx="555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/>
              <a:t>Naive_cd4 vs memory_cd4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693C4-7247-2944-9CF6-C6BE25D49230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F6C179D-AC02-7D4D-B5F5-DC30E4CC3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703" y="710860"/>
            <a:ext cx="6229297" cy="592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8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10CAC32-3904-F046-A57F-5A8980B42CFC}"/>
              </a:ext>
            </a:extLst>
          </p:cNvPr>
          <p:cNvSpPr txBox="1"/>
          <p:nvPr/>
        </p:nvSpPr>
        <p:spPr>
          <a:xfrm>
            <a:off x="179614" y="0"/>
            <a:ext cx="555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/>
              <a:t>Naive_cd8 vs memory_cd8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B46810-0A8B-7C45-AF19-A160A73421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DA4733F-D264-8145-BFD3-657E5932E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866983"/>
            <a:ext cx="6009418" cy="5862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4A42A9-3DD1-7B43-9120-2F8DD6E00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419" y="764037"/>
            <a:ext cx="6182581" cy="606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C034DB-5281-4A41-AAED-3784F11DB2A7}"/>
              </a:ext>
            </a:extLst>
          </p:cNvPr>
          <p:cNvSpPr txBox="1"/>
          <p:nvPr/>
        </p:nvSpPr>
        <p:spPr>
          <a:xfrm>
            <a:off x="179614" y="0"/>
            <a:ext cx="555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/>
              <a:t>Naive_cd8 vs memory_cd8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693C4-7247-2944-9CF6-C6BE25D49230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1DB0992-EA4C-1340-A112-76321E397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7105"/>
            <a:ext cx="5918010" cy="5565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EE1A6F-2722-2043-9888-EC15D4276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04" y="716672"/>
            <a:ext cx="6172896" cy="576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3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10CAC32-3904-F046-A57F-5A8980B42CFC}"/>
              </a:ext>
            </a:extLst>
          </p:cNvPr>
          <p:cNvSpPr txBox="1"/>
          <p:nvPr/>
        </p:nvSpPr>
        <p:spPr>
          <a:xfrm>
            <a:off x="179614" y="0"/>
            <a:ext cx="555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Naive_b</a:t>
            </a:r>
            <a:r>
              <a:rPr lang="sv-SE" sz="3600" dirty="0"/>
              <a:t> vs </a:t>
            </a:r>
            <a:r>
              <a:rPr lang="sv-SE" sz="3600" dirty="0" err="1"/>
              <a:t>memory_b</a:t>
            </a:r>
            <a:endParaRPr lang="sv-SE" sz="3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B46810-0A8B-7C45-AF19-A160A73421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1A577FD-CC40-A848-8E5D-20C58C904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6740"/>
            <a:ext cx="6027017" cy="5862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BDDF25-1BB8-0E4F-80E1-4592198E2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66740"/>
            <a:ext cx="5982317" cy="586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04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C034DB-5281-4A41-AAED-3784F11DB2A7}"/>
              </a:ext>
            </a:extLst>
          </p:cNvPr>
          <p:cNvSpPr txBox="1"/>
          <p:nvPr/>
        </p:nvSpPr>
        <p:spPr>
          <a:xfrm>
            <a:off x="179614" y="0"/>
            <a:ext cx="555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Naive_b</a:t>
            </a:r>
            <a:r>
              <a:rPr lang="sv-SE" sz="3600" dirty="0"/>
              <a:t> vs </a:t>
            </a:r>
            <a:r>
              <a:rPr lang="sv-SE" sz="3600" dirty="0" err="1"/>
              <a:t>memory_b</a:t>
            </a:r>
            <a:endParaRPr lang="sv-SE" sz="3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693C4-7247-2944-9CF6-C6BE25D49230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A598596-3F5A-6140-A29C-3AF717823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903"/>
            <a:ext cx="5731329" cy="5462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65584A-C9A9-8046-B5CF-056FC5A89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966" y="742121"/>
            <a:ext cx="6064990" cy="574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5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10CAC32-3904-F046-A57F-5A8980B42CFC}"/>
              </a:ext>
            </a:extLst>
          </p:cNvPr>
          <p:cNvSpPr txBox="1"/>
          <p:nvPr/>
        </p:nvSpPr>
        <p:spPr>
          <a:xfrm>
            <a:off x="179614" y="0"/>
            <a:ext cx="555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gdTCR</a:t>
            </a:r>
            <a:r>
              <a:rPr lang="sv-SE" sz="3600" dirty="0"/>
              <a:t> vs Naive_cd4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B46810-0A8B-7C45-AF19-A160A73421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E1226C8-C035-A54B-8C35-DC3D907AC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4643"/>
            <a:ext cx="5997899" cy="5900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0BCE4-049A-CC40-9125-9C40D6D12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3707" y="791816"/>
            <a:ext cx="6058016" cy="598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4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C034DB-5281-4A41-AAED-3784F11DB2A7}"/>
              </a:ext>
            </a:extLst>
          </p:cNvPr>
          <p:cNvSpPr txBox="1"/>
          <p:nvPr/>
        </p:nvSpPr>
        <p:spPr>
          <a:xfrm>
            <a:off x="179614" y="0"/>
            <a:ext cx="555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gdTCR</a:t>
            </a:r>
            <a:r>
              <a:rPr lang="sv-SE" sz="3600" dirty="0"/>
              <a:t> vs Naive_cd4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693C4-7247-2944-9CF6-C6BE25D49230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A79ABE5-F8C4-C949-B1FD-59327AB5C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9782"/>
            <a:ext cx="5996691" cy="5592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B2CE21-99F0-FF42-B790-618EAE6DB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217" y="733558"/>
            <a:ext cx="6146483" cy="580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2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C034DB-5281-4A41-AAED-3784F11DB2A7}"/>
              </a:ext>
            </a:extLst>
          </p:cNvPr>
          <p:cNvSpPr txBox="1"/>
          <p:nvPr/>
        </p:nvSpPr>
        <p:spPr>
          <a:xfrm>
            <a:off x="179614" y="0"/>
            <a:ext cx="555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gdTCR</a:t>
            </a:r>
            <a:r>
              <a:rPr lang="sv-SE" sz="3600" dirty="0"/>
              <a:t> vs memory_cd4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693C4-7247-2944-9CF6-C6BE25D49230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4F7B8C0-063E-5740-AA5A-C74A35A12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130"/>
            <a:ext cx="5928216" cy="5791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3B8E6F-3AAA-EA4E-9A7D-5DE13B273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240" y="686087"/>
            <a:ext cx="6037133" cy="59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54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703" y="121611"/>
            <a:ext cx="6714253" cy="67363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52581D-14A2-674F-9AE0-A69B65949E8E}"/>
              </a:ext>
            </a:extLst>
          </p:cNvPr>
          <p:cNvSpPr/>
          <p:nvPr/>
        </p:nvSpPr>
        <p:spPr>
          <a:xfrm>
            <a:off x="1301005" y="6171247"/>
            <a:ext cx="6245352" cy="6867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710D7A-6531-7247-AB52-EF0A0F2A3B11}"/>
              </a:ext>
            </a:extLst>
          </p:cNvPr>
          <p:cNvSpPr txBox="1"/>
          <p:nvPr/>
        </p:nvSpPr>
        <p:spPr>
          <a:xfrm>
            <a:off x="649224" y="283464"/>
            <a:ext cx="1343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1B </a:t>
            </a:r>
          </a:p>
          <a:p>
            <a:r>
              <a:rPr lang="en-US" dirty="0"/>
              <a:t>(chapter 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93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10CAC32-3904-F046-A57F-5A8980B42CFC}"/>
              </a:ext>
            </a:extLst>
          </p:cNvPr>
          <p:cNvSpPr txBox="1"/>
          <p:nvPr/>
        </p:nvSpPr>
        <p:spPr>
          <a:xfrm>
            <a:off x="179614" y="0"/>
            <a:ext cx="555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gdTCR</a:t>
            </a:r>
            <a:r>
              <a:rPr lang="sv-SE" sz="3600" dirty="0"/>
              <a:t> vs memory_cd4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B46810-0A8B-7C45-AF19-A160A73421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769DB32-1F92-1F49-BE79-A6168758F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7652"/>
            <a:ext cx="5874331" cy="5526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95DBB8-D0B4-2B4B-BF6C-61816E0F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961" y="788505"/>
            <a:ext cx="5985039" cy="56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0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10CAC32-3904-F046-A57F-5A8980B42CFC}"/>
              </a:ext>
            </a:extLst>
          </p:cNvPr>
          <p:cNvSpPr txBox="1"/>
          <p:nvPr/>
        </p:nvSpPr>
        <p:spPr>
          <a:xfrm>
            <a:off x="179614" y="0"/>
            <a:ext cx="555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gdTCR</a:t>
            </a:r>
            <a:r>
              <a:rPr lang="sv-SE" sz="3600" dirty="0"/>
              <a:t> vs Naive_cd8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B46810-0A8B-7C45-AF19-A160A73421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B79626B-EC47-0249-AF4E-412CE00E5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6" y="775827"/>
            <a:ext cx="5776200" cy="56647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CDA4BE-6BE3-7B43-B1EF-25412D243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75828"/>
            <a:ext cx="5680284" cy="556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5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C034DB-5281-4A41-AAED-3784F11DB2A7}"/>
              </a:ext>
            </a:extLst>
          </p:cNvPr>
          <p:cNvSpPr txBox="1"/>
          <p:nvPr/>
        </p:nvSpPr>
        <p:spPr>
          <a:xfrm>
            <a:off x="179614" y="0"/>
            <a:ext cx="555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gdTCR</a:t>
            </a:r>
            <a:r>
              <a:rPr lang="sv-SE" sz="3600" dirty="0"/>
              <a:t> vs Naive_cd8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693C4-7247-2944-9CF6-C6BE25D49230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B835ACC-85B2-D94E-AAAA-E906950D4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903"/>
            <a:ext cx="5887057" cy="55696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BBA35-5125-6F40-A8BE-E7B8D3F2E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721" y="768902"/>
            <a:ext cx="6145667" cy="574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0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C034DB-5281-4A41-AAED-3784F11DB2A7}"/>
              </a:ext>
            </a:extLst>
          </p:cNvPr>
          <p:cNvSpPr txBox="1"/>
          <p:nvPr/>
        </p:nvSpPr>
        <p:spPr>
          <a:xfrm>
            <a:off x="179614" y="0"/>
            <a:ext cx="555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gdTCR</a:t>
            </a:r>
            <a:r>
              <a:rPr lang="sv-SE" sz="3600" dirty="0"/>
              <a:t> vs memory_cd8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693C4-7247-2944-9CF6-C6BE25D49230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53470FE-A743-DE49-9FD1-4624B40B0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1147"/>
            <a:ext cx="5905473" cy="57845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540C8E-8DE2-C742-A8F6-48A4767F6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514" y="901147"/>
            <a:ext cx="5914004" cy="57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0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10CAC32-3904-F046-A57F-5A8980B42CFC}"/>
              </a:ext>
            </a:extLst>
          </p:cNvPr>
          <p:cNvSpPr txBox="1"/>
          <p:nvPr/>
        </p:nvSpPr>
        <p:spPr>
          <a:xfrm>
            <a:off x="179614" y="0"/>
            <a:ext cx="5551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gdTCR</a:t>
            </a:r>
            <a:r>
              <a:rPr lang="sv-SE" sz="3600" dirty="0"/>
              <a:t> vs memory_cd8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B46810-0A8B-7C45-AF19-A160A73421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340DFE1-F9F8-DA4A-B70A-509A2F227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4642"/>
            <a:ext cx="5923397" cy="56189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E7BB4D-9ED8-7F4F-B196-4EFB688C2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917" y="860151"/>
            <a:ext cx="6006288" cy="563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00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C034DB-5281-4A41-AAED-3784F11DB2A7}"/>
              </a:ext>
            </a:extLst>
          </p:cNvPr>
          <p:cNvSpPr txBox="1"/>
          <p:nvPr/>
        </p:nvSpPr>
        <p:spPr>
          <a:xfrm>
            <a:off x="179614" y="0"/>
            <a:ext cx="96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plasmacytoid</a:t>
            </a:r>
            <a:r>
              <a:rPr lang="sv-SE" sz="3600" dirty="0"/>
              <a:t> DC vs </a:t>
            </a:r>
            <a:r>
              <a:rPr lang="sv-SE" sz="3600" dirty="0" err="1"/>
              <a:t>myeloid</a:t>
            </a:r>
            <a:r>
              <a:rPr lang="sv-SE" sz="3600" dirty="0"/>
              <a:t> DC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693C4-7247-2944-9CF6-C6BE25D49230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CBB118E-0181-C741-B080-0452127D9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1601"/>
            <a:ext cx="5717703" cy="5565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3AC131-8CDE-F149-A453-76C54165E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51739"/>
            <a:ext cx="5846509" cy="57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4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B46810-0A8B-7C45-AF19-A160A73421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81A6847-FEB6-3543-9DAC-0AFF92692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1500"/>
            <a:ext cx="6001326" cy="5622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215FC1-7B18-8B4A-B53B-D544680FE153}"/>
              </a:ext>
            </a:extLst>
          </p:cNvPr>
          <p:cNvSpPr txBox="1"/>
          <p:nvPr/>
        </p:nvSpPr>
        <p:spPr>
          <a:xfrm>
            <a:off x="179614" y="0"/>
            <a:ext cx="96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plasmacytoid</a:t>
            </a:r>
            <a:r>
              <a:rPr lang="sv-SE" sz="3600" dirty="0"/>
              <a:t> DC vs </a:t>
            </a:r>
            <a:r>
              <a:rPr lang="sv-SE" sz="3600" dirty="0" err="1"/>
              <a:t>myeloid</a:t>
            </a:r>
            <a:r>
              <a:rPr lang="sv-SE" sz="3600" dirty="0"/>
              <a:t> DC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063263-7C03-914A-AEE0-FACBFB402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19237"/>
            <a:ext cx="6003235" cy="565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7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C034DB-5281-4A41-AAED-3784F11DB2A7}"/>
              </a:ext>
            </a:extLst>
          </p:cNvPr>
          <p:cNvSpPr txBox="1"/>
          <p:nvPr/>
        </p:nvSpPr>
        <p:spPr>
          <a:xfrm>
            <a:off x="179614" y="0"/>
            <a:ext cx="96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/>
              <a:t>Non-</a:t>
            </a:r>
            <a:r>
              <a:rPr lang="sv-SE" sz="3600" dirty="0" err="1"/>
              <a:t>classical</a:t>
            </a:r>
            <a:r>
              <a:rPr lang="sv-SE" sz="3600" dirty="0"/>
              <a:t> </a:t>
            </a:r>
            <a:r>
              <a:rPr lang="sv-SE" sz="3600" dirty="0" err="1"/>
              <a:t>monocytes</a:t>
            </a:r>
            <a:r>
              <a:rPr lang="sv-SE" sz="3600" dirty="0"/>
              <a:t> vs </a:t>
            </a:r>
            <a:r>
              <a:rPr lang="sv-SE" sz="3600" dirty="0" err="1"/>
              <a:t>Classical</a:t>
            </a:r>
            <a:r>
              <a:rPr lang="sv-SE" sz="3600" dirty="0"/>
              <a:t> </a:t>
            </a:r>
            <a:r>
              <a:rPr lang="sv-SE" sz="3600" dirty="0" err="1"/>
              <a:t>monocytes</a:t>
            </a:r>
            <a:endParaRPr lang="sv-SE" sz="3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693C4-7247-2944-9CF6-C6BE25D49230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D81C4DA-FED2-B44C-80FD-9D4DE874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660"/>
            <a:ext cx="5716008" cy="5592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B7AFD6-32AD-E34E-82FB-5667E44D7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287" y="868017"/>
            <a:ext cx="5870713" cy="581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3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B46810-0A8B-7C45-AF19-A160A73421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879B0B-02B5-CB45-A4A6-97C9F821938C}"/>
              </a:ext>
            </a:extLst>
          </p:cNvPr>
          <p:cNvSpPr txBox="1"/>
          <p:nvPr/>
        </p:nvSpPr>
        <p:spPr>
          <a:xfrm>
            <a:off x="179614" y="0"/>
            <a:ext cx="96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/>
              <a:t>Non-</a:t>
            </a:r>
            <a:r>
              <a:rPr lang="sv-SE" sz="3600" dirty="0" err="1"/>
              <a:t>classical</a:t>
            </a:r>
            <a:r>
              <a:rPr lang="sv-SE" sz="3600" dirty="0"/>
              <a:t> </a:t>
            </a:r>
            <a:r>
              <a:rPr lang="sv-SE" sz="3600" dirty="0" err="1"/>
              <a:t>monocytes</a:t>
            </a:r>
            <a:r>
              <a:rPr lang="sv-SE" sz="3600" dirty="0"/>
              <a:t> vs </a:t>
            </a:r>
            <a:r>
              <a:rPr lang="sv-SE" sz="3600" dirty="0" err="1"/>
              <a:t>Classical</a:t>
            </a:r>
            <a:r>
              <a:rPr lang="sv-SE" sz="3600" dirty="0"/>
              <a:t> </a:t>
            </a:r>
            <a:r>
              <a:rPr lang="sv-SE" sz="3600" dirty="0" err="1"/>
              <a:t>monocytes</a:t>
            </a:r>
            <a:endParaRPr lang="sv-SE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02514-68C3-A744-9833-3AC8B96A6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4853"/>
            <a:ext cx="5905442" cy="5565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689DD9-D257-0D45-AA61-EFAE9AB79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799" y="901435"/>
            <a:ext cx="6014201" cy="563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6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C034DB-5281-4A41-AAED-3784F11DB2A7}"/>
              </a:ext>
            </a:extLst>
          </p:cNvPr>
          <p:cNvSpPr txBox="1"/>
          <p:nvPr/>
        </p:nvSpPr>
        <p:spPr>
          <a:xfrm>
            <a:off x="179614" y="0"/>
            <a:ext cx="10832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/>
              <a:t>Non-</a:t>
            </a:r>
            <a:r>
              <a:rPr lang="sv-SE" sz="3600" dirty="0" err="1"/>
              <a:t>classical</a:t>
            </a:r>
            <a:r>
              <a:rPr lang="sv-SE" sz="3600" dirty="0"/>
              <a:t> </a:t>
            </a:r>
            <a:r>
              <a:rPr lang="sv-SE" sz="3600" dirty="0" err="1"/>
              <a:t>monocytes</a:t>
            </a:r>
            <a:r>
              <a:rPr lang="sv-SE" sz="3600" dirty="0"/>
              <a:t> vs </a:t>
            </a:r>
            <a:r>
              <a:rPr lang="sv-SE" sz="3600" dirty="0" err="1"/>
              <a:t>Intermediate</a:t>
            </a:r>
            <a:r>
              <a:rPr lang="sv-SE" sz="3600" dirty="0"/>
              <a:t> </a:t>
            </a:r>
            <a:r>
              <a:rPr lang="sv-SE" sz="3600" dirty="0" err="1"/>
              <a:t>monocytes</a:t>
            </a:r>
            <a:endParaRPr lang="sv-SE" sz="3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693C4-7247-2944-9CF6-C6BE25D49230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E137C92-A68E-B745-AEBC-DE83F5143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1390"/>
            <a:ext cx="5975132" cy="58773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74C0BE-E767-5E45-A7E2-41FA8E250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294" y="765773"/>
            <a:ext cx="6073680" cy="59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9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104" y="261851"/>
            <a:ext cx="6751032" cy="6751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D1A4F6-6C00-7E45-B4A0-C46DC059E109}"/>
              </a:ext>
            </a:extLst>
          </p:cNvPr>
          <p:cNvSpPr txBox="1"/>
          <p:nvPr/>
        </p:nvSpPr>
        <p:spPr>
          <a:xfrm>
            <a:off x="649224" y="283464"/>
            <a:ext cx="1343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1C </a:t>
            </a:r>
          </a:p>
          <a:p>
            <a:r>
              <a:rPr lang="en-US" dirty="0"/>
              <a:t>(chapter 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03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B46810-0A8B-7C45-AF19-A160A73421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BBCD63-0EA1-8247-BC5A-6B0B94BEA3F0}"/>
              </a:ext>
            </a:extLst>
          </p:cNvPr>
          <p:cNvSpPr txBox="1"/>
          <p:nvPr/>
        </p:nvSpPr>
        <p:spPr>
          <a:xfrm>
            <a:off x="179614" y="0"/>
            <a:ext cx="10832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/>
              <a:t>Non-</a:t>
            </a:r>
            <a:r>
              <a:rPr lang="sv-SE" sz="3600" dirty="0" err="1"/>
              <a:t>classical</a:t>
            </a:r>
            <a:r>
              <a:rPr lang="sv-SE" sz="3600" dirty="0"/>
              <a:t> </a:t>
            </a:r>
            <a:r>
              <a:rPr lang="sv-SE" sz="3600" dirty="0" err="1"/>
              <a:t>monocytes</a:t>
            </a:r>
            <a:r>
              <a:rPr lang="sv-SE" sz="3600" dirty="0"/>
              <a:t> vs </a:t>
            </a:r>
            <a:r>
              <a:rPr lang="sv-SE" sz="3600" dirty="0" err="1"/>
              <a:t>Intermediate</a:t>
            </a:r>
            <a:r>
              <a:rPr lang="sv-SE" sz="3600" dirty="0"/>
              <a:t> </a:t>
            </a:r>
            <a:r>
              <a:rPr lang="sv-SE" sz="3600" dirty="0" err="1"/>
              <a:t>monocytes</a:t>
            </a:r>
            <a:endParaRPr lang="sv-SE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55CDAE-4B3D-C440-B9F6-8F13A728C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5097"/>
            <a:ext cx="5997216" cy="5565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5B3D71-3258-C54A-A568-CA1E8E330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216" y="895097"/>
            <a:ext cx="6002207" cy="556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9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C034DB-5281-4A41-AAED-3784F11DB2A7}"/>
              </a:ext>
            </a:extLst>
          </p:cNvPr>
          <p:cNvSpPr txBox="1"/>
          <p:nvPr/>
        </p:nvSpPr>
        <p:spPr>
          <a:xfrm>
            <a:off x="179614" y="0"/>
            <a:ext cx="96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Intermediate</a:t>
            </a:r>
            <a:r>
              <a:rPr lang="sv-SE" sz="3600" dirty="0"/>
              <a:t> </a:t>
            </a:r>
            <a:r>
              <a:rPr lang="sv-SE" sz="3600" dirty="0" err="1"/>
              <a:t>monocytes</a:t>
            </a:r>
            <a:r>
              <a:rPr lang="sv-SE" sz="3600" dirty="0"/>
              <a:t> vs </a:t>
            </a:r>
            <a:r>
              <a:rPr lang="sv-SE" sz="3600" dirty="0" err="1"/>
              <a:t>Classical</a:t>
            </a:r>
            <a:r>
              <a:rPr lang="sv-SE" sz="3600" dirty="0"/>
              <a:t> </a:t>
            </a:r>
            <a:r>
              <a:rPr lang="sv-SE" sz="3600" dirty="0" err="1"/>
              <a:t>monocytes</a:t>
            </a:r>
            <a:endParaRPr lang="sv-SE" sz="3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693C4-7247-2944-9CF6-C6BE25D49230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880E324-0F08-084F-B163-4AD73E223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5340"/>
            <a:ext cx="5910470" cy="57707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1A810A-79B1-D247-B75B-57B4A7E79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731" y="855340"/>
            <a:ext cx="5837869" cy="57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9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B46810-0A8B-7C45-AF19-A160A73421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879B0B-02B5-CB45-A4A6-97C9F821938C}"/>
              </a:ext>
            </a:extLst>
          </p:cNvPr>
          <p:cNvSpPr txBox="1"/>
          <p:nvPr/>
        </p:nvSpPr>
        <p:spPr>
          <a:xfrm>
            <a:off x="179614" y="0"/>
            <a:ext cx="96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Intermediate</a:t>
            </a:r>
            <a:r>
              <a:rPr lang="sv-SE" sz="3600" dirty="0"/>
              <a:t> </a:t>
            </a:r>
            <a:r>
              <a:rPr lang="sv-SE" sz="3600" dirty="0" err="1"/>
              <a:t>monocytes</a:t>
            </a:r>
            <a:r>
              <a:rPr lang="sv-SE" sz="3600" dirty="0"/>
              <a:t> vs </a:t>
            </a:r>
            <a:r>
              <a:rPr lang="sv-SE" sz="3600" dirty="0" err="1"/>
              <a:t>Classical</a:t>
            </a:r>
            <a:r>
              <a:rPr lang="sv-SE" sz="3600" dirty="0"/>
              <a:t> </a:t>
            </a:r>
            <a:r>
              <a:rPr lang="sv-SE" sz="3600" dirty="0" err="1"/>
              <a:t>monocytes</a:t>
            </a:r>
            <a:endParaRPr lang="sv-SE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696817-C3BC-8B46-A67F-42BA67587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55374"/>
            <a:ext cx="6082310" cy="56851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EA59DD-AED9-8242-9DAD-2A31A7660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252" y="841649"/>
            <a:ext cx="6060898" cy="571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1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693C4-7247-2944-9CF6-C6BE25D49230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4E7C1A-BCB9-8F4E-922D-753508447C5E}"/>
              </a:ext>
            </a:extLst>
          </p:cNvPr>
          <p:cNvSpPr txBox="1"/>
          <p:nvPr/>
        </p:nvSpPr>
        <p:spPr>
          <a:xfrm>
            <a:off x="179614" y="0"/>
            <a:ext cx="96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/>
              <a:t>NK-cells vs Naive CD8 T-cells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BA7ABE-1413-A345-B84C-DD6C7C23D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642"/>
            <a:ext cx="5881648" cy="57381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855DCA-DED6-1848-A57A-1233E9AE8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488" y="821634"/>
            <a:ext cx="6002684" cy="586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2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B46810-0A8B-7C45-AF19-A160A73421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879B0B-02B5-CB45-A4A6-97C9F821938C}"/>
              </a:ext>
            </a:extLst>
          </p:cNvPr>
          <p:cNvSpPr txBox="1"/>
          <p:nvPr/>
        </p:nvSpPr>
        <p:spPr>
          <a:xfrm>
            <a:off x="179614" y="0"/>
            <a:ext cx="96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/>
              <a:t>NK-cells vs Naive CD8 T-cells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40FE72-4A6D-324A-BAA6-1841436F4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129"/>
            <a:ext cx="6086590" cy="5729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4530FB-B7FF-8D4D-BC0A-6504DCF5BC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590" y="795129"/>
            <a:ext cx="5987635" cy="574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6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693C4-7247-2944-9CF6-C6BE25D49230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4E7C1A-BCB9-8F4E-922D-753508447C5E}"/>
              </a:ext>
            </a:extLst>
          </p:cNvPr>
          <p:cNvSpPr txBox="1"/>
          <p:nvPr/>
        </p:nvSpPr>
        <p:spPr>
          <a:xfrm>
            <a:off x="179614" y="0"/>
            <a:ext cx="96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/>
              <a:t>NK-cells vs </a:t>
            </a:r>
            <a:r>
              <a:rPr lang="sv-SE" sz="3600" dirty="0" err="1"/>
              <a:t>Memory</a:t>
            </a:r>
            <a:r>
              <a:rPr lang="sv-SE" sz="3600" dirty="0"/>
              <a:t> CD8 T-cells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A7C7B-5DC3-194E-A9C8-F0D02D3FB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8382"/>
            <a:ext cx="6074023" cy="5917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07EAA-6CBC-8C4C-A19C-A9190CFD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023" y="808382"/>
            <a:ext cx="6042991" cy="594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B46810-0A8B-7C45-AF19-A160A73421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B879B0B-02B5-CB45-A4A6-97C9F821938C}"/>
              </a:ext>
            </a:extLst>
          </p:cNvPr>
          <p:cNvSpPr txBox="1"/>
          <p:nvPr/>
        </p:nvSpPr>
        <p:spPr>
          <a:xfrm>
            <a:off x="179614" y="0"/>
            <a:ext cx="96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/>
              <a:t>NK-cells vs </a:t>
            </a:r>
            <a:r>
              <a:rPr lang="sv-SE" sz="3600" dirty="0" err="1"/>
              <a:t>Memory</a:t>
            </a:r>
            <a:r>
              <a:rPr lang="sv-SE" sz="3600" dirty="0"/>
              <a:t> CD8 T-cells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476AA-2715-784D-AAA3-CFB532165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8626"/>
            <a:ext cx="6168082" cy="5884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BD6F2A-7699-DC49-862C-67FB2801D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475" y="768626"/>
            <a:ext cx="6142526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89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693C4-7247-2944-9CF6-C6BE25D49230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4E7C1A-BCB9-8F4E-922D-753508447C5E}"/>
              </a:ext>
            </a:extLst>
          </p:cNvPr>
          <p:cNvSpPr txBox="1"/>
          <p:nvPr/>
        </p:nvSpPr>
        <p:spPr>
          <a:xfrm>
            <a:off x="179614" y="0"/>
            <a:ext cx="96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/>
              <a:t>NK-cells vs </a:t>
            </a:r>
            <a:r>
              <a:rPr lang="sv-SE" sz="3600" dirty="0" err="1"/>
              <a:t>Classical</a:t>
            </a:r>
            <a:r>
              <a:rPr lang="sv-SE" sz="3600" dirty="0"/>
              <a:t> </a:t>
            </a:r>
            <a:r>
              <a:rPr lang="sv-SE" sz="3600" dirty="0" err="1"/>
              <a:t>monocytes</a:t>
            </a:r>
            <a:endParaRPr lang="sv-SE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3AF564-FC9E-5449-9DDA-9F9E3841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35830"/>
            <a:ext cx="6025976" cy="5883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2EC52D-5B98-7E43-B8B3-E3A677269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5831"/>
            <a:ext cx="6096000" cy="600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0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B46810-0A8B-7C45-AF19-A160A73421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2CD315A-CF15-0647-953D-D0BF4C563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7862"/>
            <a:ext cx="5879160" cy="55272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8CF1BD-7D6E-E14B-B359-85F3F4F79F1F}"/>
              </a:ext>
            </a:extLst>
          </p:cNvPr>
          <p:cNvSpPr txBox="1"/>
          <p:nvPr/>
        </p:nvSpPr>
        <p:spPr>
          <a:xfrm>
            <a:off x="179614" y="0"/>
            <a:ext cx="96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/>
              <a:t>NK-cells vs </a:t>
            </a:r>
            <a:r>
              <a:rPr lang="sv-SE" sz="3600" dirty="0" err="1"/>
              <a:t>Classical</a:t>
            </a:r>
            <a:r>
              <a:rPr lang="sv-SE" sz="3600" dirty="0"/>
              <a:t> </a:t>
            </a:r>
            <a:r>
              <a:rPr lang="sv-SE" sz="3600" dirty="0" err="1"/>
              <a:t>monocytes</a:t>
            </a:r>
            <a:endParaRPr lang="sv-SE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B718DF-4B0F-B24C-BBBC-360619020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809" y="784662"/>
            <a:ext cx="6040191" cy="573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9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693C4-7247-2944-9CF6-C6BE25D49230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4E7C1A-BCB9-8F4E-922D-753508447C5E}"/>
              </a:ext>
            </a:extLst>
          </p:cNvPr>
          <p:cNvSpPr txBox="1"/>
          <p:nvPr/>
        </p:nvSpPr>
        <p:spPr>
          <a:xfrm>
            <a:off x="179614" y="0"/>
            <a:ext cx="96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/>
              <a:t>NK-cells vs </a:t>
            </a:r>
            <a:r>
              <a:rPr lang="sv-SE" sz="3600" dirty="0" err="1"/>
              <a:t>Intermediate</a:t>
            </a:r>
            <a:r>
              <a:rPr lang="sv-SE" sz="3600" dirty="0"/>
              <a:t> </a:t>
            </a:r>
            <a:r>
              <a:rPr lang="sv-SE" sz="3600" dirty="0" err="1"/>
              <a:t>monocytes</a:t>
            </a:r>
            <a:endParaRPr lang="sv-SE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7C715A-CEC2-5642-97A8-DE3B1F35F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332"/>
            <a:ext cx="6087462" cy="59165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929190-4A0C-F44E-9372-D2E248F97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62" y="802332"/>
            <a:ext cx="6096000" cy="599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4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A75D8D-E641-F348-9937-BE914078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389" y="0"/>
            <a:ext cx="7196595" cy="69028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3ED5DA-3608-5646-891B-30BE370F6344}"/>
              </a:ext>
            </a:extLst>
          </p:cNvPr>
          <p:cNvSpPr txBox="1"/>
          <p:nvPr/>
        </p:nvSpPr>
        <p:spPr>
          <a:xfrm>
            <a:off x="649224" y="283464"/>
            <a:ext cx="1343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</a:t>
            </a:r>
            <a:r>
              <a:rPr lang="en-US" dirty="0" smtClean="0"/>
              <a:t>1Da</a:t>
            </a:r>
            <a:endParaRPr lang="en-US" dirty="0"/>
          </a:p>
          <a:p>
            <a:r>
              <a:rPr lang="en-US" dirty="0"/>
              <a:t>(chapter 2)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8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B46810-0A8B-7C45-AF19-A160A73421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E88D079-E2C0-674D-B705-1C4611A792EF}"/>
              </a:ext>
            </a:extLst>
          </p:cNvPr>
          <p:cNvSpPr txBox="1"/>
          <p:nvPr/>
        </p:nvSpPr>
        <p:spPr>
          <a:xfrm>
            <a:off x="179614" y="0"/>
            <a:ext cx="96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/>
              <a:t>NK-cells vs </a:t>
            </a:r>
            <a:r>
              <a:rPr lang="sv-SE" sz="3600" dirty="0" err="1"/>
              <a:t>Intermediate</a:t>
            </a:r>
            <a:r>
              <a:rPr lang="sv-SE" sz="3600" dirty="0"/>
              <a:t> </a:t>
            </a:r>
            <a:r>
              <a:rPr lang="sv-SE" sz="3600" dirty="0" err="1"/>
              <a:t>monocytes</a:t>
            </a:r>
            <a:endParaRPr lang="sv-SE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8E4317-8C99-8746-BEF7-CD6A5C682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4644"/>
            <a:ext cx="6211224" cy="58243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91CF64-607C-914A-AE6E-62C7A763C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899" y="894522"/>
            <a:ext cx="6194101" cy="57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4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693C4-7247-2944-9CF6-C6BE25D49230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4E7C1A-BCB9-8F4E-922D-753508447C5E}"/>
              </a:ext>
            </a:extLst>
          </p:cNvPr>
          <p:cNvSpPr txBox="1"/>
          <p:nvPr/>
        </p:nvSpPr>
        <p:spPr>
          <a:xfrm>
            <a:off x="179614" y="0"/>
            <a:ext cx="96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/>
              <a:t>NK-cells vs Non-</a:t>
            </a:r>
            <a:r>
              <a:rPr lang="sv-SE" sz="3600" dirty="0" err="1"/>
              <a:t>classical</a:t>
            </a:r>
            <a:r>
              <a:rPr lang="sv-SE" sz="3600" dirty="0"/>
              <a:t> </a:t>
            </a:r>
            <a:r>
              <a:rPr lang="sv-SE" sz="3600" dirty="0" err="1"/>
              <a:t>monocytes</a:t>
            </a:r>
            <a:r>
              <a:rPr lang="sv-SE" sz="3600" dirty="0"/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9FE3FF-A7C9-7147-B90F-947490FFC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225"/>
            <a:ext cx="6157708" cy="60923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96E35B-1E6A-D54E-BC3B-E34DBB5BB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708" y="827501"/>
            <a:ext cx="5956554" cy="582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71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5B46810-0A8B-7C45-AF19-A160A7342183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9F5FF56-2A36-3C43-AC20-D7D06822B7B8}"/>
              </a:ext>
            </a:extLst>
          </p:cNvPr>
          <p:cNvSpPr txBox="1"/>
          <p:nvPr/>
        </p:nvSpPr>
        <p:spPr>
          <a:xfrm>
            <a:off x="179614" y="0"/>
            <a:ext cx="96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/>
              <a:t>NK-cells vs Non-</a:t>
            </a:r>
            <a:r>
              <a:rPr lang="sv-SE" sz="3600" dirty="0" err="1"/>
              <a:t>classical</a:t>
            </a:r>
            <a:r>
              <a:rPr lang="sv-SE" sz="3600" dirty="0"/>
              <a:t> </a:t>
            </a:r>
            <a:r>
              <a:rPr lang="sv-SE" sz="3600" dirty="0" err="1"/>
              <a:t>monocytes</a:t>
            </a:r>
            <a:r>
              <a:rPr lang="sv-SE" sz="3600" dirty="0"/>
              <a:t>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694691-7466-4D47-81C8-3FFC20C40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4155"/>
            <a:ext cx="5878232" cy="55924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CD317D-1345-0647-BB93-D0A20C698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36" y="908349"/>
            <a:ext cx="6057864" cy="56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8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693C4-7247-2944-9CF6-C6BE25D49230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4E7C1A-BCB9-8F4E-922D-753508447C5E}"/>
              </a:ext>
            </a:extLst>
          </p:cNvPr>
          <p:cNvSpPr txBox="1"/>
          <p:nvPr/>
        </p:nvSpPr>
        <p:spPr>
          <a:xfrm>
            <a:off x="179614" y="0"/>
            <a:ext cx="96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tRegs</a:t>
            </a:r>
            <a:r>
              <a:rPr lang="sv-SE" sz="3600" dirty="0"/>
              <a:t> vs  </a:t>
            </a:r>
            <a:r>
              <a:rPr lang="sv-SE" sz="3600" dirty="0" err="1"/>
              <a:t>Memory</a:t>
            </a:r>
            <a:r>
              <a:rPr lang="sv-SE" sz="3600" dirty="0"/>
              <a:t> CD4 T-cells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4DFE3-758B-FF4E-93C9-949999BA7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68592"/>
            <a:ext cx="5857461" cy="57509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861490-3B0C-8547-A4A9-B1F5DB29B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11" y="756128"/>
            <a:ext cx="6004289" cy="586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5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693C4-7247-2944-9CF6-C6BE25D49230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4E7C1A-BCB9-8F4E-922D-753508447C5E}"/>
              </a:ext>
            </a:extLst>
          </p:cNvPr>
          <p:cNvSpPr txBox="1"/>
          <p:nvPr/>
        </p:nvSpPr>
        <p:spPr>
          <a:xfrm>
            <a:off x="179614" y="0"/>
            <a:ext cx="96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tRegs</a:t>
            </a:r>
            <a:r>
              <a:rPr lang="sv-SE" sz="3600" dirty="0"/>
              <a:t> vs  </a:t>
            </a:r>
            <a:r>
              <a:rPr lang="sv-SE" sz="3600" dirty="0" err="1"/>
              <a:t>Memory</a:t>
            </a:r>
            <a:r>
              <a:rPr lang="sv-SE" sz="3600" dirty="0"/>
              <a:t> CD4 T-cells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D32AFE-D901-3A40-B464-42450D271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8836"/>
            <a:ext cx="5950226" cy="56486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C34CF9-BD6C-664F-9B2D-D55E6FF57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531" y="828836"/>
            <a:ext cx="5910470" cy="55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0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693C4-7247-2944-9CF6-C6BE25D49230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4E7C1A-BCB9-8F4E-922D-753508447C5E}"/>
              </a:ext>
            </a:extLst>
          </p:cNvPr>
          <p:cNvSpPr txBox="1"/>
          <p:nvPr/>
        </p:nvSpPr>
        <p:spPr>
          <a:xfrm>
            <a:off x="179614" y="0"/>
            <a:ext cx="96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tRegs</a:t>
            </a:r>
            <a:r>
              <a:rPr lang="sv-SE" sz="3600" dirty="0"/>
              <a:t> vs  naive CD4 T-cells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5ACDC7-E8FF-3942-9CD4-44FCE0681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" y="720936"/>
            <a:ext cx="6082219" cy="59701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7B2B75-6BB3-264E-8B2B-250D22FE4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980" y="720936"/>
            <a:ext cx="6036020" cy="597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0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A693C4-7247-2944-9CF6-C6BE25D49230}"/>
              </a:ext>
            </a:extLst>
          </p:cNvPr>
          <p:cNvCxnSpPr/>
          <p:nvPr/>
        </p:nvCxnSpPr>
        <p:spPr>
          <a:xfrm>
            <a:off x="0" y="646331"/>
            <a:ext cx="12192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4E7C1A-BCB9-8F4E-922D-753508447C5E}"/>
              </a:ext>
            </a:extLst>
          </p:cNvPr>
          <p:cNvSpPr txBox="1"/>
          <p:nvPr/>
        </p:nvSpPr>
        <p:spPr>
          <a:xfrm>
            <a:off x="179614" y="0"/>
            <a:ext cx="964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err="1"/>
              <a:t>tRegs</a:t>
            </a:r>
            <a:r>
              <a:rPr lang="sv-SE" sz="3600" dirty="0"/>
              <a:t> vs  naive CD4 T-cells 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2702FA-F161-B941-994E-99823598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7409"/>
            <a:ext cx="6067864" cy="56653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45C2F8-E93E-604C-881C-5C7DD82AE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012" y="967409"/>
            <a:ext cx="5912988" cy="558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9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47505" y="258296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Figure 4.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CyTOF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(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Petter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/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???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D. Validation of new CD ,marker in whole blood ???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/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45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48000" y="255183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solidFill>
                  <a:srgbClr val="222222"/>
                </a:solidFill>
                <a:latin typeface="Arial" panose="020B0604020202020204" pitchFamily="34" charset="0"/>
              </a:rPr>
              <a:t>Figure 5.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Proteins in blood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/>
            </a:r>
            <a:b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</a:br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A. MS (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Jochen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B-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Olink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(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linn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)</a:t>
            </a:r>
          </a:p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C. Other protein assays from literature (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Björn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F)</a:t>
            </a:r>
          </a:p>
        </p:txBody>
      </p:sp>
    </p:spTree>
    <p:extLst>
      <p:ext uri="{BB962C8B-B14F-4D97-AF65-F5344CB8AC3E}">
        <p14:creationId xmlns:p14="http://schemas.microsoft.com/office/powerpoint/2010/main" val="156542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E3ED5DA-3608-5646-891B-30BE370F6344}"/>
              </a:ext>
            </a:extLst>
          </p:cNvPr>
          <p:cNvSpPr txBox="1"/>
          <p:nvPr/>
        </p:nvSpPr>
        <p:spPr>
          <a:xfrm>
            <a:off x="649224" y="283464"/>
            <a:ext cx="1343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</a:t>
            </a:r>
            <a:r>
              <a:rPr lang="en-US" dirty="0" smtClean="0"/>
              <a:t>1Db</a:t>
            </a:r>
            <a:endParaRPr lang="en-US" dirty="0"/>
          </a:p>
          <a:p>
            <a:r>
              <a:rPr lang="en-US" dirty="0"/>
              <a:t>(chapter 2)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594234"/>
            <a:ext cx="8595663" cy="57430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A75D8D-E641-F348-9937-BE9140781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28" y="2552700"/>
            <a:ext cx="188014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6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73" y="615826"/>
            <a:ext cx="9159563" cy="59987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A874294-C161-4648-8355-55B5F9D41B63}"/>
              </a:ext>
            </a:extLst>
          </p:cNvPr>
          <p:cNvSpPr/>
          <p:nvPr/>
        </p:nvSpPr>
        <p:spPr>
          <a:xfrm>
            <a:off x="554911" y="14716"/>
            <a:ext cx="13436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Fig. 1E </a:t>
            </a:r>
          </a:p>
          <a:p>
            <a:r>
              <a:rPr lang="en-US" dirty="0"/>
              <a:t>(chapter 3)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591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A874294-C161-4648-8355-55B5F9D41B63}"/>
              </a:ext>
            </a:extLst>
          </p:cNvPr>
          <p:cNvSpPr/>
          <p:nvPr/>
        </p:nvSpPr>
        <p:spPr>
          <a:xfrm>
            <a:off x="554911" y="14716"/>
            <a:ext cx="13436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Fig. </a:t>
            </a:r>
            <a:r>
              <a:rPr lang="en-US" dirty="0" smtClean="0"/>
              <a:t>1F </a:t>
            </a:r>
            <a:endParaRPr lang="en-US" dirty="0"/>
          </a:p>
          <a:p>
            <a:r>
              <a:rPr lang="en-US" dirty="0"/>
              <a:t>(chapter 3)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980" y="847898"/>
            <a:ext cx="7660548" cy="511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Custom 5">
      <a:dk1>
        <a:sysClr val="windowText" lastClr="000000"/>
      </a:dk1>
      <a:lt1>
        <a:sysClr val="window" lastClr="FFFFFF"/>
      </a:lt1>
      <a:dk2>
        <a:srgbClr val="7F7F7F"/>
      </a:dk2>
      <a:lt2>
        <a:srgbClr val="E9E5DC"/>
      </a:lt2>
      <a:accent1>
        <a:srgbClr val="900000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3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7B713C7F-58B7-4AE9-B361-B13EB9EC4C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1085</TotalTime>
  <Words>595</Words>
  <Application>Microsoft Office PowerPoint</Application>
  <PresentationFormat>Widescreen</PresentationFormat>
  <Paragraphs>191</Paragraphs>
  <Slides>68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Century Schoolbook</vt:lpstr>
      <vt:lpstr>Helvetica</vt:lpstr>
      <vt:lpstr>Wingdings 2</vt:lpstr>
      <vt:lpstr>View</vt:lpstr>
      <vt:lpstr>Blood Atlas 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Blood Atlas</dc:title>
  <dc:creator>Max Karlsson</dc:creator>
  <cp:lastModifiedBy>Max Karlsson</cp:lastModifiedBy>
  <cp:revision>24</cp:revision>
  <dcterms:created xsi:type="dcterms:W3CDTF">2019-01-08T02:02:24Z</dcterms:created>
  <dcterms:modified xsi:type="dcterms:W3CDTF">2019-01-11T12:47:28Z</dcterms:modified>
</cp:coreProperties>
</file>